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Group Retirement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Employers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Employer Matching and Vesting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Common match formulas: 100% up to 3%, then 50% up to 5%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Vesting schedule determines when employer contributions belong to the employee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Cliff vesting: 100% vested after 3 years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Graded vesting: 20% per year starting year 2, 100% after 6 years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Safe harbor contributions are always 100% immediately vested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Fiduciary Responsibilities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Plan fiduciaries must act solely in the interest of participants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Duty of prudence and duty of loyalty under ERISA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Monitor investment options and fees regularly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Document all decisions and processes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Consider hiring a 3(38) fiduciary advisor to share liability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Nondiscrimination Testing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Tests ensure plans don't unfairly favor highly compensated employees (HCEs)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HCEs: own more than 5% of company or earn over $155,000 (2025)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ADP test: checks deferral rates between HCE and non-HCE groups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ACP test: checks matching contribution 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Top-heavy test: ensures key employees don't receive &gt;60% of benefits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Participant Loans and Hardship Withdrawals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Loans: Borrow up to $50,000 or 50% of vested balance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 repayment terms: 5 years (longer for primary home purchase)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Hardship withdrawals: For immediate and heavy financial need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SECURE Act allows self-certification of hardship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Loans must be repaid; withdrawals are taxable with potential penalty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Automatic Enrollment Features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Employees are automatically enrolled at a default deferral rate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Dramatically increases participation rates (90%+ vs. 60%)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QDIA (Qualified Default Investment Alternative) defaults into target-date funds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Employees can opt out or change their deferral rate at any time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EACA (Eligible Automatic Contribution Arrangement) provides safe harbor benefits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Plan Fees and Disclosure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Investment expense ratios typically range from 0.05% to 0.75%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Recordkeeping and administrative fees: $20-$100 per participant annually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ERISA requires fee disclosure to participants annually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Fee benchmarking every 2-3 years ensures competitive pricing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Lower fees can significantly improve retirement outcomes over time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Startup Tax Credits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SECURE Act 2.0 provides generous tax credits for new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Credit covers 100% of administrative costs for first 3 years (up to $5,000/year)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Additional credit for adding auto-enrollment: $500/year for 3 years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Startup credit for small employers: 100% of costs up to $5,000 for 3 years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Can substantially reduce or eliminate the cost of starting a plan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Plan Investment Options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Target-date funds: Age-based, automatically adjust risk over time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Index funds: Low-cost, broad market exposure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Managed accounts: Professional management for individual participants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Self-directed brokerage: For experienced investors wanting more choice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Stable value funds: Capital preservation option for near-retirees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Catch-Up Contributions (Age 50+)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401(k): Additional $7,500 beyond the $23,500 limit for 2025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SIMPLE IRA: Additional $3,500 beyond $16,500 limit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SECURE Act 2.0 adds higher catch-up for ages 60-63 ($11,250)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Important for older workers who started saving later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Helps owners and executives accelerate retirement savings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Employee Education and Engagement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One-on-one financial wellness coaching improves outcomes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Online tools and mobile apps for account management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Quarterly webinars on retirement planning basics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Automatic escalation features gradually increase deferral 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Engaged employees save more and appreciate the benefit more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Are Group Retirement Plans?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Employer-sponsored retirement savings plans that help employees save for retirement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Offer tax advantages for both employers and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Key tool for attracting and retaining quality talent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Reduce your business taxes through deductible contributions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Plan Recordkeeping and Administration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Third-party administrators (TPAs) handle compliance, testing, and filings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Recordkeepers maintain participant accounts and transactions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Custodians hold plan assets in trust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Advisors help with plan design, investment selection, and education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Integrated service providers combine multiple roles for efficiency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Comparing Plan Types Side by Side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401(k): Best for companies wanting maximum flexibility and higher limits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SIMPLE IRA: Best for small businesses wanting low cost and simplicity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SEP IRA: Best for self-employed or very small, highly profitable businesses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Profit-sharing: Best as add-on to 401(k) for flexible owner contributions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Transitioning Employees to Retirement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Pre-retirement planning workshops and one-on-one counseling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In-service distribution options at age 59.5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Partial retirement and phased retirement programs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Distribution options: lump sum, rollover to IRA, annuity, periodic payments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Required minimum distributions (RMDs) start at age 73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Independent advisors — we evaluate all plan types and providers impartially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help with plan design, provider selection, and ongoing monitoring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Comprehensive employee education and enrollment support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Fiduciary guidance to help manage your responsibilities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Free plan review and benchmarking to optimize costs and performance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Offer a Retirement Plan?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Tax deductions for employer contributions (up to 25% of payroll)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Competitive advantage in hiring and retention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Employees are 15x more likely to stay with a company that offers a 401(k)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Helps owners and executives maximize their own retirement savings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Low-cost plans available for even the smallest businesses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401(k)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Most popular retirement plan for businesses of all sizes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Employees contribute pre-tax or Roth (after-tax) dollars via payroll deduction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 can add matching or profit-sharing contributions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2025 contribution limit: $23,500 employee + $7,500 catch-up (age 50+)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Total limit including employer contributions: $70,000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SIMPLE IRA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Savings Incentive Match Plan for Employees — designed for small businesses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For businesses with 100 or fewer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Lower administrative costs than 401(k)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2025 contribution limit: $16,500 employee + $3,500 catch-up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 must either match up to 3% or contribute 2% of compensation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SEP IRA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Simplified Employee Pension — ideal for self-employed and very small businesses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Only employer contributes (no employee deferrals)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2025 contribution limit: Up to 25% of compensation or $70,000, whichever is less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 ongoing administration requirements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Easy to set up and maintain through any financial institution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Profit-Sharing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Flexible employer contributions based on company profits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Can be combined with a 401(k) for maximum flexibility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 decides how much to contribute each year — no obligation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Contributions can be allocated based on compensation or age-weighted formulas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Helps owners and key employees maximize retirement savings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Safe Harbor 401(k)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Automatically passes nondiscrimination testing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 must make either a matching or non-elective contribution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Eliminates the risk of failed testing and refunds to highly compensated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Popular option for businesses with wide income disparity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Slightly higher employer cost but significantly less administrative burden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Roth 401(k) Contributions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After-tax contributions that grow tax-free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Qualified withdrawals in retirement are tax-free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 matching contributions are always pre-tax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 income limits for Roth 401(k) (unlike Roth IRA)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Increasingly popular with younger employees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